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5400675" cy="59404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D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10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10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051" y="972195"/>
            <a:ext cx="4590574" cy="2068148"/>
          </a:xfrm>
        </p:spPr>
        <p:txBody>
          <a:bodyPr anchor="b"/>
          <a:lstStyle>
            <a:lvl1pPr algn="ctr">
              <a:defRPr sz="354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5085" y="3120099"/>
            <a:ext cx="4050506" cy="1434227"/>
          </a:xfrm>
        </p:spPr>
        <p:txBody>
          <a:bodyPr/>
          <a:lstStyle>
            <a:lvl1pPr marL="0" indent="0" algn="ctr">
              <a:buNone/>
              <a:defRPr sz="1417"/>
            </a:lvl1pPr>
            <a:lvl2pPr marL="270022" indent="0" algn="ctr">
              <a:buNone/>
              <a:defRPr sz="1181"/>
            </a:lvl2pPr>
            <a:lvl3pPr marL="540045" indent="0" algn="ctr">
              <a:buNone/>
              <a:defRPr sz="1063"/>
            </a:lvl3pPr>
            <a:lvl4pPr marL="810067" indent="0" algn="ctr">
              <a:buNone/>
              <a:defRPr sz="945"/>
            </a:lvl4pPr>
            <a:lvl5pPr marL="1080089" indent="0" algn="ctr">
              <a:buNone/>
              <a:defRPr sz="945"/>
            </a:lvl5pPr>
            <a:lvl6pPr marL="1350112" indent="0" algn="ctr">
              <a:buNone/>
              <a:defRPr sz="945"/>
            </a:lvl6pPr>
            <a:lvl7pPr marL="1620134" indent="0" algn="ctr">
              <a:buNone/>
              <a:defRPr sz="945"/>
            </a:lvl7pPr>
            <a:lvl8pPr marL="1890156" indent="0" algn="ctr">
              <a:buNone/>
              <a:defRPr sz="945"/>
            </a:lvl8pPr>
            <a:lvl9pPr marL="2160179" indent="0" algn="ctr">
              <a:buNone/>
              <a:defRPr sz="945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2C118-62C0-48CF-A382-7291B16F3AD0}" type="datetimeFigureOut">
              <a:rPr lang="en-GB" smtClean="0"/>
              <a:t>01/02/2022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B99CD-CA33-41FF-9F1E-284B5358FF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615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2C118-62C0-48CF-A382-7291B16F3AD0}" type="datetimeFigureOut">
              <a:rPr lang="en-GB" smtClean="0"/>
              <a:t>01/02/2022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B99CD-CA33-41FF-9F1E-284B5358FF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390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64858" y="316272"/>
            <a:ext cx="1164521" cy="503423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297" y="316272"/>
            <a:ext cx="3426053" cy="503423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2C118-62C0-48CF-A382-7291B16F3AD0}" type="datetimeFigureOut">
              <a:rPr lang="en-GB" smtClean="0"/>
              <a:t>01/02/2022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B99CD-CA33-41FF-9F1E-284B5358FF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333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2C118-62C0-48CF-A382-7291B16F3AD0}" type="datetimeFigureOut">
              <a:rPr lang="en-GB" smtClean="0"/>
              <a:t>01/02/2022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B99CD-CA33-41FF-9F1E-284B5358FF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404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484" y="1480983"/>
            <a:ext cx="4658082" cy="2471051"/>
          </a:xfrm>
        </p:spPr>
        <p:txBody>
          <a:bodyPr anchor="b"/>
          <a:lstStyle>
            <a:lvl1pPr>
              <a:defRPr sz="354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484" y="3975411"/>
            <a:ext cx="4658082" cy="1299468"/>
          </a:xfrm>
        </p:spPr>
        <p:txBody>
          <a:bodyPr/>
          <a:lstStyle>
            <a:lvl1pPr marL="0" indent="0">
              <a:buNone/>
              <a:defRPr sz="1417">
                <a:solidFill>
                  <a:schemeClr val="tx1"/>
                </a:solidFill>
              </a:defRPr>
            </a:lvl1pPr>
            <a:lvl2pPr marL="270022" indent="0">
              <a:buNone/>
              <a:defRPr sz="1181">
                <a:solidFill>
                  <a:schemeClr val="tx1">
                    <a:tint val="75000"/>
                  </a:schemeClr>
                </a:solidFill>
              </a:defRPr>
            </a:lvl2pPr>
            <a:lvl3pPr marL="540045" indent="0">
              <a:buNone/>
              <a:defRPr sz="1063">
                <a:solidFill>
                  <a:schemeClr val="tx1">
                    <a:tint val="75000"/>
                  </a:schemeClr>
                </a:solidFill>
              </a:defRPr>
            </a:lvl3pPr>
            <a:lvl4pPr marL="810067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4pPr>
            <a:lvl5pPr marL="108008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5pPr>
            <a:lvl6pPr marL="1350112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6pPr>
            <a:lvl7pPr marL="1620134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7pPr>
            <a:lvl8pPr marL="1890156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8pPr>
            <a:lvl9pPr marL="216017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2C118-62C0-48CF-A382-7291B16F3AD0}" type="datetimeFigureOut">
              <a:rPr lang="en-GB" smtClean="0"/>
              <a:t>01/02/2022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B99CD-CA33-41FF-9F1E-284B5358FF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446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296" y="1581363"/>
            <a:ext cx="2295287" cy="37691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092" y="1581363"/>
            <a:ext cx="2295287" cy="37691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2C118-62C0-48CF-A382-7291B16F3AD0}" type="datetimeFigureOut">
              <a:rPr lang="en-GB" smtClean="0"/>
              <a:t>01/02/2022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B99CD-CA33-41FF-9F1E-284B5358FF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045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316274"/>
            <a:ext cx="4658082" cy="114820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01" y="1456229"/>
            <a:ext cx="2284738" cy="713676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2001" y="2169905"/>
            <a:ext cx="2284738" cy="3191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34092" y="1456229"/>
            <a:ext cx="2295990" cy="713676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34092" y="2169905"/>
            <a:ext cx="2295990" cy="31916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2C118-62C0-48CF-A382-7291B16F3AD0}" type="datetimeFigureOut">
              <a:rPr lang="en-GB" smtClean="0"/>
              <a:t>01/02/2022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B99CD-CA33-41FF-9F1E-284B5358FF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299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2C118-62C0-48CF-A382-7291B16F3AD0}" type="datetimeFigureOut">
              <a:rPr lang="en-GB" smtClean="0"/>
              <a:t>01/02/2022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B99CD-CA33-41FF-9F1E-284B5358FF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456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2C118-62C0-48CF-A382-7291B16F3AD0}" type="datetimeFigureOut">
              <a:rPr lang="en-GB" smtClean="0"/>
              <a:t>01/02/2022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B99CD-CA33-41FF-9F1E-284B5358FF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8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396028"/>
            <a:ext cx="1741858" cy="1386099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5990" y="855313"/>
            <a:ext cx="2734092" cy="4221552"/>
          </a:xfrm>
        </p:spPr>
        <p:txBody>
          <a:bodyPr/>
          <a:lstStyle>
            <a:lvl1pPr>
              <a:defRPr sz="1890"/>
            </a:lvl1pPr>
            <a:lvl2pPr>
              <a:defRPr sz="1654"/>
            </a:lvl2pPr>
            <a:lvl3pPr>
              <a:defRPr sz="1417"/>
            </a:lvl3pPr>
            <a:lvl4pPr>
              <a:defRPr sz="1181"/>
            </a:lvl4pPr>
            <a:lvl5pPr>
              <a:defRPr sz="1181"/>
            </a:lvl5pPr>
            <a:lvl6pPr>
              <a:defRPr sz="1181"/>
            </a:lvl6pPr>
            <a:lvl7pPr>
              <a:defRPr sz="1181"/>
            </a:lvl7pPr>
            <a:lvl8pPr>
              <a:defRPr sz="1181"/>
            </a:lvl8pPr>
            <a:lvl9pPr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1782127"/>
            <a:ext cx="1741858" cy="3301612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2C118-62C0-48CF-A382-7291B16F3AD0}" type="datetimeFigureOut">
              <a:rPr lang="en-GB" smtClean="0"/>
              <a:t>01/02/2022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B99CD-CA33-41FF-9F1E-284B5358FF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12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396028"/>
            <a:ext cx="1741858" cy="1386099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95990" y="855313"/>
            <a:ext cx="2734092" cy="4221552"/>
          </a:xfrm>
        </p:spPr>
        <p:txBody>
          <a:bodyPr anchor="t"/>
          <a:lstStyle>
            <a:lvl1pPr marL="0" indent="0">
              <a:buNone/>
              <a:defRPr sz="1890"/>
            </a:lvl1pPr>
            <a:lvl2pPr marL="270022" indent="0">
              <a:buNone/>
              <a:defRPr sz="1654"/>
            </a:lvl2pPr>
            <a:lvl3pPr marL="540045" indent="0">
              <a:buNone/>
              <a:defRPr sz="1417"/>
            </a:lvl3pPr>
            <a:lvl4pPr marL="810067" indent="0">
              <a:buNone/>
              <a:defRPr sz="1181"/>
            </a:lvl4pPr>
            <a:lvl5pPr marL="1080089" indent="0">
              <a:buNone/>
              <a:defRPr sz="1181"/>
            </a:lvl5pPr>
            <a:lvl6pPr marL="1350112" indent="0">
              <a:buNone/>
              <a:defRPr sz="1181"/>
            </a:lvl6pPr>
            <a:lvl7pPr marL="1620134" indent="0">
              <a:buNone/>
              <a:defRPr sz="1181"/>
            </a:lvl7pPr>
            <a:lvl8pPr marL="1890156" indent="0">
              <a:buNone/>
              <a:defRPr sz="1181"/>
            </a:lvl8pPr>
            <a:lvl9pPr marL="2160179" indent="0">
              <a:buNone/>
              <a:defRPr sz="118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1782127"/>
            <a:ext cx="1741858" cy="3301612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2C118-62C0-48CF-A382-7291B16F3AD0}" type="datetimeFigureOut">
              <a:rPr lang="en-GB" smtClean="0"/>
              <a:t>01/02/2022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B99CD-CA33-41FF-9F1E-284B5358FF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705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1297" y="316274"/>
            <a:ext cx="4658082" cy="1148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297" y="1581363"/>
            <a:ext cx="4658082" cy="3769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1296" y="5505895"/>
            <a:ext cx="1215152" cy="3162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2C118-62C0-48CF-A382-7291B16F3AD0}" type="datetimeFigureOut">
              <a:rPr lang="en-GB" smtClean="0"/>
              <a:t>01/02/2022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8974" y="5505895"/>
            <a:ext cx="1822728" cy="3162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4227" y="5505895"/>
            <a:ext cx="1215152" cy="3162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B99CD-CA33-41FF-9F1E-284B5358FF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390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40045" rtl="0" eaLnBrk="1" latinLnBrk="0" hangingPunct="1">
        <a:lnSpc>
          <a:spcPct val="90000"/>
        </a:lnSpc>
        <a:spcBef>
          <a:spcPct val="0"/>
        </a:spcBef>
        <a:buNone/>
        <a:defRPr sz="2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011" indent="-135011" algn="l" defTabSz="540045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1pPr>
      <a:lvl2pPr marL="40503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675056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3pPr>
      <a:lvl4pPr marL="945078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21510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48512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755145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2025167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29519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1pPr>
      <a:lvl2pPr marL="27002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2pPr>
      <a:lvl3pPr marL="540045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3pPr>
      <a:lvl4pPr marL="810067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08008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35011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620134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1890156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16017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Box 109">
            <a:extLst>
              <a:ext uri="{FF2B5EF4-FFF2-40B4-BE49-F238E27FC236}">
                <a16:creationId xmlns:a16="http://schemas.microsoft.com/office/drawing/2014/main" id="{CFC574B1-CC8B-4AB2-9ED0-82C571260D23}"/>
              </a:ext>
            </a:extLst>
          </p:cNvPr>
          <p:cNvSpPr txBox="1"/>
          <p:nvPr/>
        </p:nvSpPr>
        <p:spPr>
          <a:xfrm>
            <a:off x="-19050" y="273680"/>
            <a:ext cx="1771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Log</a:t>
            </a:r>
            <a:r>
              <a:rPr lang="en-GB" sz="1600" baseline="-25000" dirty="0"/>
              <a:t>2</a:t>
            </a:r>
            <a:r>
              <a:rPr lang="en-GB" sz="1600" dirty="0"/>
              <a:t>FC &gt;2 between wasp homogenate and control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658029E2-9A6F-430C-B848-00D1B2111057}"/>
              </a:ext>
            </a:extLst>
          </p:cNvPr>
          <p:cNvSpPr txBox="1"/>
          <p:nvPr/>
        </p:nvSpPr>
        <p:spPr>
          <a:xfrm>
            <a:off x="1885950" y="-97200"/>
            <a:ext cx="1771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err="1"/>
              <a:t>Hemocytes</a:t>
            </a:r>
            <a:endParaRPr lang="en-GB" sz="2400" b="1" dirty="0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83FEFA9C-AAFC-4E02-A86F-AA93EC9F78AC}"/>
              </a:ext>
            </a:extLst>
          </p:cNvPr>
          <p:cNvSpPr/>
          <p:nvPr/>
        </p:nvSpPr>
        <p:spPr>
          <a:xfrm>
            <a:off x="1343025" y="526628"/>
            <a:ext cx="2314575" cy="227372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0EA2AC14-72FB-4662-899F-C1F9E51BB4F8}"/>
              </a:ext>
            </a:extLst>
          </p:cNvPr>
          <p:cNvSpPr/>
          <p:nvPr/>
        </p:nvSpPr>
        <p:spPr>
          <a:xfrm>
            <a:off x="2114550" y="526390"/>
            <a:ext cx="2314575" cy="2273722"/>
          </a:xfrm>
          <a:prstGeom prst="ellipse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C042C180-F484-49D9-AEC4-28CAFD67216C}"/>
              </a:ext>
            </a:extLst>
          </p:cNvPr>
          <p:cNvSpPr txBox="1"/>
          <p:nvPr/>
        </p:nvSpPr>
        <p:spPr>
          <a:xfrm>
            <a:off x="2257425" y="923471"/>
            <a:ext cx="1266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CG8852, bark, </a:t>
            </a:r>
            <a:r>
              <a:rPr lang="en-GB" sz="1400" i="1" dirty="0" err="1"/>
              <a:t>capu</a:t>
            </a:r>
            <a:r>
              <a:rPr lang="en-GB" sz="1400" i="1" dirty="0"/>
              <a:t>, Sr-CIV</a:t>
            </a:r>
          </a:p>
        </p:txBody>
      </p: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149C69C5-AA6D-47DA-BDCD-F6397DD97DDC}"/>
              </a:ext>
            </a:extLst>
          </p:cNvPr>
          <p:cNvCxnSpPr/>
          <p:nvPr/>
        </p:nvCxnSpPr>
        <p:spPr>
          <a:xfrm flipV="1">
            <a:off x="3438525" y="1116129"/>
            <a:ext cx="0" cy="23622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061A2FCC-0C40-4A86-9285-AE0C1654878E}"/>
              </a:ext>
            </a:extLst>
          </p:cNvPr>
          <p:cNvSpPr txBox="1"/>
          <p:nvPr/>
        </p:nvSpPr>
        <p:spPr>
          <a:xfrm>
            <a:off x="2486025" y="1545007"/>
            <a:ext cx="12001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CG10031, CG16704, CG15414, CG3246</a:t>
            </a:r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C1FD5157-982C-489F-92D5-4890CBE6C434}"/>
              </a:ext>
            </a:extLst>
          </p:cNvPr>
          <p:cNvCxnSpPr>
            <a:cxnSpLocks/>
          </p:cNvCxnSpPr>
          <p:nvPr/>
        </p:nvCxnSpPr>
        <p:spPr>
          <a:xfrm flipH="1">
            <a:off x="3434713" y="1837231"/>
            <a:ext cx="1" cy="26123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63557DB9-0622-4B3C-AD0F-06A7601245D3}"/>
              </a:ext>
            </a:extLst>
          </p:cNvPr>
          <p:cNvSpPr txBox="1"/>
          <p:nvPr/>
        </p:nvSpPr>
        <p:spPr>
          <a:xfrm>
            <a:off x="3783327" y="1532602"/>
            <a:ext cx="1200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32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E6C1756-2862-4BEB-A13F-88005C88F50A}"/>
              </a:ext>
            </a:extLst>
          </p:cNvPr>
          <p:cNvSpPr txBox="1"/>
          <p:nvPr/>
        </p:nvSpPr>
        <p:spPr>
          <a:xfrm>
            <a:off x="1447800" y="1352349"/>
            <a:ext cx="575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415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A8D8B125-DF25-4601-8078-C0D151F2C342}"/>
              </a:ext>
            </a:extLst>
          </p:cNvPr>
          <p:cNvSpPr txBox="1"/>
          <p:nvPr/>
        </p:nvSpPr>
        <p:spPr>
          <a:xfrm>
            <a:off x="1456373" y="1717268"/>
            <a:ext cx="575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725</a:t>
            </a:r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0BDFD9A1-3858-4976-BF52-68E98EAE9E2D}"/>
              </a:ext>
            </a:extLst>
          </p:cNvPr>
          <p:cNvCxnSpPr/>
          <p:nvPr/>
        </p:nvCxnSpPr>
        <p:spPr>
          <a:xfrm flipV="1">
            <a:off x="1965960" y="1414492"/>
            <a:ext cx="0" cy="23622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A7D76C56-6214-4368-99E8-51F9E5CD4AF3}"/>
              </a:ext>
            </a:extLst>
          </p:cNvPr>
          <p:cNvCxnSpPr>
            <a:cxnSpLocks/>
          </p:cNvCxnSpPr>
          <p:nvPr/>
        </p:nvCxnSpPr>
        <p:spPr>
          <a:xfrm flipH="1">
            <a:off x="1959290" y="1788237"/>
            <a:ext cx="1" cy="26123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A0763EBE-B6F0-40A1-A555-64CB45020758}"/>
              </a:ext>
            </a:extLst>
          </p:cNvPr>
          <p:cNvSpPr txBox="1"/>
          <p:nvPr/>
        </p:nvSpPr>
        <p:spPr>
          <a:xfrm>
            <a:off x="3810000" y="273680"/>
            <a:ext cx="1771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Chromosome 2 QTL genes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9A9789B5-85DF-4EEA-B21B-712CF4A32F27}"/>
              </a:ext>
            </a:extLst>
          </p:cNvPr>
          <p:cNvSpPr txBox="1"/>
          <p:nvPr/>
        </p:nvSpPr>
        <p:spPr>
          <a:xfrm>
            <a:off x="-19050" y="3384389"/>
            <a:ext cx="1771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Log</a:t>
            </a:r>
            <a:r>
              <a:rPr lang="en-GB" sz="1600" baseline="-25000" dirty="0"/>
              <a:t>2</a:t>
            </a:r>
            <a:r>
              <a:rPr lang="en-GB" sz="1600" dirty="0"/>
              <a:t>FC &gt;2 between wasp homogenate and control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9818E60-3A7A-4A3A-A88E-45991548EBC5}"/>
              </a:ext>
            </a:extLst>
          </p:cNvPr>
          <p:cNvSpPr txBox="1"/>
          <p:nvPr/>
        </p:nvSpPr>
        <p:spPr>
          <a:xfrm>
            <a:off x="1885950" y="3013509"/>
            <a:ext cx="1771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Fat body</a:t>
            </a: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BBA3382E-099F-40F0-827A-C63989B30E93}"/>
              </a:ext>
            </a:extLst>
          </p:cNvPr>
          <p:cNvSpPr/>
          <p:nvPr/>
        </p:nvSpPr>
        <p:spPr>
          <a:xfrm>
            <a:off x="1343025" y="3637337"/>
            <a:ext cx="2314575" cy="227372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3B24978F-5444-46E2-8216-EFF3AFF60502}"/>
              </a:ext>
            </a:extLst>
          </p:cNvPr>
          <p:cNvSpPr/>
          <p:nvPr/>
        </p:nvSpPr>
        <p:spPr>
          <a:xfrm>
            <a:off x="2114550" y="3637099"/>
            <a:ext cx="2314575" cy="2273722"/>
          </a:xfrm>
          <a:prstGeom prst="ellipse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F6672C7E-4CAE-4C4E-A81E-4F979CD020A2}"/>
              </a:ext>
            </a:extLst>
          </p:cNvPr>
          <p:cNvCxnSpPr/>
          <p:nvPr/>
        </p:nvCxnSpPr>
        <p:spPr>
          <a:xfrm flipV="1">
            <a:off x="3415663" y="4648907"/>
            <a:ext cx="0" cy="23622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>
            <a:extLst>
              <a:ext uri="{FF2B5EF4-FFF2-40B4-BE49-F238E27FC236}">
                <a16:creationId xmlns:a16="http://schemas.microsoft.com/office/drawing/2014/main" id="{060B12B4-E974-460F-880B-34C49C9CB0FC}"/>
              </a:ext>
            </a:extLst>
          </p:cNvPr>
          <p:cNvSpPr txBox="1"/>
          <p:nvPr/>
        </p:nvSpPr>
        <p:spPr>
          <a:xfrm>
            <a:off x="3783327" y="4643311"/>
            <a:ext cx="1200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32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B8116197-7096-47CB-8317-CF1A7CD5A011}"/>
              </a:ext>
            </a:extLst>
          </p:cNvPr>
          <p:cNvSpPr txBox="1"/>
          <p:nvPr/>
        </p:nvSpPr>
        <p:spPr>
          <a:xfrm>
            <a:off x="1543050" y="4463058"/>
            <a:ext cx="575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62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C219FD5E-72CE-4C6D-831C-0D6E22F53761}"/>
              </a:ext>
            </a:extLst>
          </p:cNvPr>
          <p:cNvSpPr txBox="1"/>
          <p:nvPr/>
        </p:nvSpPr>
        <p:spPr>
          <a:xfrm>
            <a:off x="1532573" y="4827977"/>
            <a:ext cx="575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47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D95EB85A-3FDD-4386-85D5-5AF08A2AD579}"/>
              </a:ext>
            </a:extLst>
          </p:cNvPr>
          <p:cNvCxnSpPr/>
          <p:nvPr/>
        </p:nvCxnSpPr>
        <p:spPr>
          <a:xfrm flipV="1">
            <a:off x="1965960" y="4525201"/>
            <a:ext cx="0" cy="23622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F6DB1846-390D-4262-8BD3-E8703A4CABEA}"/>
              </a:ext>
            </a:extLst>
          </p:cNvPr>
          <p:cNvCxnSpPr>
            <a:cxnSpLocks/>
          </p:cNvCxnSpPr>
          <p:nvPr/>
        </p:nvCxnSpPr>
        <p:spPr>
          <a:xfrm flipH="1">
            <a:off x="1959290" y="4898946"/>
            <a:ext cx="1" cy="26123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79675765-048F-492A-9753-B41A51A0C5A4}"/>
              </a:ext>
            </a:extLst>
          </p:cNvPr>
          <p:cNvSpPr txBox="1"/>
          <p:nvPr/>
        </p:nvSpPr>
        <p:spPr>
          <a:xfrm>
            <a:off x="3810000" y="3384389"/>
            <a:ext cx="1771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Chromosome 2 QTL genes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55E1953A-140B-4252-890C-8CD444191DAF}"/>
              </a:ext>
            </a:extLst>
          </p:cNvPr>
          <p:cNvSpPr txBox="1"/>
          <p:nvPr/>
        </p:nvSpPr>
        <p:spPr>
          <a:xfrm>
            <a:off x="2294571" y="4614022"/>
            <a:ext cx="1094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Lectin-24A</a:t>
            </a:r>
          </a:p>
        </p:txBody>
      </p:sp>
    </p:spTree>
    <p:extLst>
      <p:ext uri="{BB962C8B-B14F-4D97-AF65-F5344CB8AC3E}">
        <p14:creationId xmlns:p14="http://schemas.microsoft.com/office/powerpoint/2010/main" val="3898606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F4F9B039-0B4F-964F-AC3F-36E1C2E0A214}"/>
              </a:ext>
            </a:extLst>
          </p:cNvPr>
          <p:cNvGrpSpPr/>
          <p:nvPr/>
        </p:nvGrpSpPr>
        <p:grpSpPr>
          <a:xfrm>
            <a:off x="46249" y="148620"/>
            <a:ext cx="5018577" cy="1555771"/>
            <a:chOff x="46249" y="148620"/>
            <a:chExt cx="5018577" cy="1555771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CFC574B1-CC8B-4AB2-9ED0-82C571260D23}"/>
                </a:ext>
              </a:extLst>
            </p:cNvPr>
            <p:cNvSpPr txBox="1"/>
            <p:nvPr/>
          </p:nvSpPr>
          <p:spPr>
            <a:xfrm>
              <a:off x="3870302" y="637051"/>
              <a:ext cx="119452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accent2"/>
                  </a:solidFill>
                </a:rPr>
                <a:t>Differentially </a:t>
              </a:r>
            </a:p>
            <a:p>
              <a:r>
                <a:rPr lang="en-GB" sz="1400" dirty="0">
                  <a:solidFill>
                    <a:schemeClr val="accent2"/>
                  </a:solidFill>
                </a:rPr>
                <a:t>Expressed</a:t>
              </a:r>
            </a:p>
            <a:p>
              <a:endParaRPr lang="en-GB" sz="1400" dirty="0">
                <a:solidFill>
                  <a:schemeClr val="accent2"/>
                </a:solidFill>
              </a:endParaRPr>
            </a:p>
            <a:p>
              <a:r>
                <a:rPr lang="en-GB" sz="1400" dirty="0">
                  <a:solidFill>
                    <a:schemeClr val="accent5"/>
                  </a:solidFill>
                </a:rPr>
                <a:t>Within QTL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658029E2-9A6F-430C-B848-00D1B2111057}"/>
                </a:ext>
              </a:extLst>
            </p:cNvPr>
            <p:cNvSpPr txBox="1"/>
            <p:nvPr/>
          </p:nvSpPr>
          <p:spPr>
            <a:xfrm>
              <a:off x="125604" y="159590"/>
              <a:ext cx="17716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err="1"/>
                <a:t>Hemocytes</a:t>
              </a:r>
              <a:endParaRPr lang="en-GB" sz="1400" dirty="0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83FEFA9C-AAFC-4E02-A86F-AA93EC9F78AC}"/>
                </a:ext>
              </a:extLst>
            </p:cNvPr>
            <p:cNvSpPr/>
            <p:nvPr/>
          </p:nvSpPr>
          <p:spPr>
            <a:xfrm>
              <a:off x="46249" y="528278"/>
              <a:ext cx="1192706" cy="117165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0EA2AC14-72FB-4662-899F-C1F9E51BB4F8}"/>
                </a:ext>
              </a:extLst>
            </p:cNvPr>
            <p:cNvSpPr/>
            <p:nvPr/>
          </p:nvSpPr>
          <p:spPr>
            <a:xfrm>
              <a:off x="605517" y="537701"/>
              <a:ext cx="1183113" cy="1162231"/>
            </a:xfrm>
            <a:prstGeom prst="ellipse">
              <a:avLst/>
            </a:prstGeom>
            <a:solidFill>
              <a:schemeClr val="accent5"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C042C180-F484-49D9-AEC4-28CAFD67216C}"/>
                </a:ext>
              </a:extLst>
            </p:cNvPr>
            <p:cNvSpPr txBox="1"/>
            <p:nvPr/>
          </p:nvSpPr>
          <p:spPr>
            <a:xfrm>
              <a:off x="730837" y="816728"/>
              <a:ext cx="12668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dirty="0"/>
                <a:t>4</a:t>
              </a:r>
            </a:p>
          </p:txBody>
        </p: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149C69C5-AA6D-47DA-BDCD-F6397DD97D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7114" y="874266"/>
              <a:ext cx="0" cy="19269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061A2FCC-0C40-4A86-9285-AE0C1654878E}"/>
                </a:ext>
              </a:extLst>
            </p:cNvPr>
            <p:cNvSpPr txBox="1"/>
            <p:nvPr/>
          </p:nvSpPr>
          <p:spPr>
            <a:xfrm>
              <a:off x="747716" y="1116469"/>
              <a:ext cx="12001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dirty="0"/>
                <a:t>4</a:t>
              </a:r>
            </a:p>
          </p:txBody>
        </p:sp>
        <p:cxnSp>
          <p:nvCxnSpPr>
            <p:cNvPr id="117" name="Straight Arrow Connector 116">
              <a:extLst>
                <a:ext uri="{FF2B5EF4-FFF2-40B4-BE49-F238E27FC236}">
                  <a16:creationId xmlns:a16="http://schemas.microsoft.com/office/drawing/2014/main" id="{C1FD5157-982C-489F-92D5-4890CBE6C434}"/>
                </a:ext>
              </a:extLst>
            </p:cNvPr>
            <p:cNvCxnSpPr>
              <a:cxnSpLocks/>
            </p:cNvCxnSpPr>
            <p:nvPr/>
          </p:nvCxnSpPr>
          <p:spPr>
            <a:xfrm>
              <a:off x="1021998" y="1194182"/>
              <a:ext cx="3837" cy="21636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63557DB9-0622-4B3C-AD0F-06A7601245D3}"/>
                </a:ext>
              </a:extLst>
            </p:cNvPr>
            <p:cNvSpPr txBox="1"/>
            <p:nvPr/>
          </p:nvSpPr>
          <p:spPr>
            <a:xfrm>
              <a:off x="1321396" y="980039"/>
              <a:ext cx="411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76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1E6C1756-2862-4BEB-A13F-88005C88F50A}"/>
                </a:ext>
              </a:extLst>
            </p:cNvPr>
            <p:cNvSpPr txBox="1"/>
            <p:nvPr/>
          </p:nvSpPr>
          <p:spPr>
            <a:xfrm>
              <a:off x="53131" y="828473"/>
              <a:ext cx="5753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415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A8D8B125-DF25-4601-8078-C0D151F2C342}"/>
                </a:ext>
              </a:extLst>
            </p:cNvPr>
            <p:cNvSpPr txBox="1"/>
            <p:nvPr/>
          </p:nvSpPr>
          <p:spPr>
            <a:xfrm>
              <a:off x="69325" y="1116554"/>
              <a:ext cx="5753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725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F9818E60-3A7A-4A3A-A88E-45991548EBC5}"/>
                </a:ext>
              </a:extLst>
            </p:cNvPr>
            <p:cNvSpPr txBox="1"/>
            <p:nvPr/>
          </p:nvSpPr>
          <p:spPr>
            <a:xfrm>
              <a:off x="1885950" y="148620"/>
              <a:ext cx="17716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   Fat body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00BD127F-F0BB-F040-9C07-5263A518DD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8870" y="874265"/>
              <a:ext cx="0" cy="19269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BEC1DFFE-40B1-0145-8218-76437B2C8598}"/>
                </a:ext>
              </a:extLst>
            </p:cNvPr>
            <p:cNvCxnSpPr>
              <a:cxnSpLocks/>
            </p:cNvCxnSpPr>
            <p:nvPr/>
          </p:nvCxnSpPr>
          <p:spPr>
            <a:xfrm>
              <a:off x="473061" y="1195362"/>
              <a:ext cx="3837" cy="21636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E20556D-766A-FC48-894D-D97CDAD51DE7}"/>
                </a:ext>
              </a:extLst>
            </p:cNvPr>
            <p:cNvSpPr/>
            <p:nvPr/>
          </p:nvSpPr>
          <p:spPr>
            <a:xfrm>
              <a:off x="1947962" y="532737"/>
              <a:ext cx="1192706" cy="117165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BF44D0A-41D1-AE49-8AC8-AEC3CFE04D71}"/>
                </a:ext>
              </a:extLst>
            </p:cNvPr>
            <p:cNvSpPr/>
            <p:nvPr/>
          </p:nvSpPr>
          <p:spPr>
            <a:xfrm>
              <a:off x="2507230" y="542160"/>
              <a:ext cx="1183113" cy="1162231"/>
            </a:xfrm>
            <a:prstGeom prst="ellipse">
              <a:avLst/>
            </a:prstGeom>
            <a:solidFill>
              <a:schemeClr val="accent5"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05A9A69-A45F-1F4F-AF04-584C5427ABDB}"/>
                </a:ext>
              </a:extLst>
            </p:cNvPr>
            <p:cNvSpPr txBox="1"/>
            <p:nvPr/>
          </p:nvSpPr>
          <p:spPr>
            <a:xfrm>
              <a:off x="2632550" y="821187"/>
              <a:ext cx="12668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1</a:t>
              </a: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B201D981-69AE-964C-9323-976046691F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18827" y="878725"/>
              <a:ext cx="0" cy="19269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8C1EB99-EA5C-D54B-A1F5-948F53997E5C}"/>
                </a:ext>
              </a:extLst>
            </p:cNvPr>
            <p:cNvSpPr txBox="1"/>
            <p:nvPr/>
          </p:nvSpPr>
          <p:spPr>
            <a:xfrm>
              <a:off x="2649429" y="1120928"/>
              <a:ext cx="12001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0</a:t>
              </a: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7D52B0BD-72D5-D94B-9E48-61328B17EE23}"/>
                </a:ext>
              </a:extLst>
            </p:cNvPr>
            <p:cNvCxnSpPr>
              <a:cxnSpLocks/>
            </p:cNvCxnSpPr>
            <p:nvPr/>
          </p:nvCxnSpPr>
          <p:spPr>
            <a:xfrm>
              <a:off x="2923711" y="1198641"/>
              <a:ext cx="3837" cy="21636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1E88173-9C96-4446-AB02-FA5CFD0DFE8F}"/>
                </a:ext>
              </a:extLst>
            </p:cNvPr>
            <p:cNvSpPr txBox="1"/>
            <p:nvPr/>
          </p:nvSpPr>
          <p:spPr>
            <a:xfrm>
              <a:off x="3223109" y="984498"/>
              <a:ext cx="411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83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39A0344-B5EE-3F4C-873A-04C7938A3550}"/>
                </a:ext>
              </a:extLst>
            </p:cNvPr>
            <p:cNvSpPr txBox="1"/>
            <p:nvPr/>
          </p:nvSpPr>
          <p:spPr>
            <a:xfrm>
              <a:off x="1954844" y="832932"/>
              <a:ext cx="5753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62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C8B3C04-5D54-2D48-8AA9-800711E6B711}"/>
                </a:ext>
              </a:extLst>
            </p:cNvPr>
            <p:cNvSpPr txBox="1"/>
            <p:nvPr/>
          </p:nvSpPr>
          <p:spPr>
            <a:xfrm>
              <a:off x="1971038" y="1121013"/>
              <a:ext cx="5753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47</a:t>
              </a:r>
            </a:p>
          </p:txBody>
        </p: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9B499D4F-906F-CF4D-9162-0A0261F38D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70583" y="878724"/>
              <a:ext cx="0" cy="19269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F655E44D-3BC6-FD4F-BC0C-604A6AF72AD6}"/>
                </a:ext>
              </a:extLst>
            </p:cNvPr>
            <p:cNvCxnSpPr>
              <a:cxnSpLocks/>
            </p:cNvCxnSpPr>
            <p:nvPr/>
          </p:nvCxnSpPr>
          <p:spPr>
            <a:xfrm>
              <a:off x="2374774" y="1199821"/>
              <a:ext cx="3837" cy="21636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33231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1073</TotalTime>
  <Words>66</Words>
  <Application>Microsoft Macintosh PowerPoint</Application>
  <PresentationFormat>Custom</PresentationFormat>
  <Paragraphs>31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Arunkumar Ramesh (JIC)</dc:creator>
  <cp:lastModifiedBy>F. M. Jiggins</cp:lastModifiedBy>
  <cp:revision>11</cp:revision>
  <cp:lastPrinted>2022-02-01T07:30:53Z</cp:lastPrinted>
  <dcterms:created xsi:type="dcterms:W3CDTF">2021-11-18T16:56:37Z</dcterms:created>
  <dcterms:modified xsi:type="dcterms:W3CDTF">2022-02-01T07:31:04Z</dcterms:modified>
</cp:coreProperties>
</file>